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7"/>
  </p:notesMasterIdLst>
  <p:handoutMasterIdLst>
    <p:handoutMasterId r:id="rId58"/>
  </p:handoutMasterIdLst>
  <p:sldIdLst>
    <p:sldId id="256" r:id="rId2"/>
    <p:sldId id="330" r:id="rId3"/>
    <p:sldId id="266" r:id="rId4"/>
    <p:sldId id="268" r:id="rId5"/>
    <p:sldId id="296" r:id="rId6"/>
    <p:sldId id="267" r:id="rId7"/>
    <p:sldId id="334" r:id="rId8"/>
    <p:sldId id="276" r:id="rId9"/>
    <p:sldId id="282" r:id="rId10"/>
    <p:sldId id="280" r:id="rId11"/>
    <p:sldId id="283" r:id="rId12"/>
    <p:sldId id="286" r:id="rId13"/>
    <p:sldId id="343" r:id="rId14"/>
    <p:sldId id="287" r:id="rId15"/>
    <p:sldId id="335" r:id="rId16"/>
    <p:sldId id="331" r:id="rId17"/>
    <p:sldId id="271" r:id="rId18"/>
    <p:sldId id="289" r:id="rId19"/>
    <p:sldId id="277" r:id="rId20"/>
    <p:sldId id="290" r:id="rId21"/>
    <p:sldId id="292" r:id="rId22"/>
    <p:sldId id="293" r:id="rId23"/>
    <p:sldId id="295" r:id="rId24"/>
    <p:sldId id="297" r:id="rId25"/>
    <p:sldId id="299" r:id="rId26"/>
    <p:sldId id="301" r:id="rId27"/>
    <p:sldId id="305" r:id="rId28"/>
    <p:sldId id="333" r:id="rId29"/>
    <p:sldId id="273" r:id="rId30"/>
    <p:sldId id="308" r:id="rId31"/>
    <p:sldId id="278" r:id="rId32"/>
    <p:sldId id="307" r:id="rId33"/>
    <p:sldId id="309" r:id="rId34"/>
    <p:sldId id="332" r:id="rId35"/>
    <p:sldId id="274" r:id="rId36"/>
    <p:sldId id="326" r:id="rId37"/>
    <p:sldId id="341" r:id="rId38"/>
    <p:sldId id="342" r:id="rId39"/>
    <p:sldId id="311" r:id="rId40"/>
    <p:sldId id="313" r:id="rId41"/>
    <p:sldId id="314" r:id="rId42"/>
    <p:sldId id="336" r:id="rId43"/>
    <p:sldId id="337" r:id="rId44"/>
    <p:sldId id="338" r:id="rId45"/>
    <p:sldId id="339" r:id="rId46"/>
    <p:sldId id="340" r:id="rId47"/>
    <p:sldId id="294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330"/>
            <p14:sldId id="266"/>
            <p14:sldId id="268"/>
            <p14:sldId id="296"/>
            <p14:sldId id="267"/>
          </p14:sldIdLst>
        </p14:section>
        <p14:section name="Design" id="{DD08F23E-B812-489F-AB21-8403E54C3F3F}">
          <p14:sldIdLst>
            <p14:sldId id="334"/>
            <p14:sldId id="276"/>
            <p14:sldId id="282"/>
            <p14:sldId id="280"/>
            <p14:sldId id="283"/>
            <p14:sldId id="286"/>
            <p14:sldId id="343"/>
            <p14:sldId id="287"/>
            <p14:sldId id="335"/>
          </p14:sldIdLst>
        </p14:section>
        <p14:section name="Implementation" id="{90ADEEBD-5E0A-424E-9EAC-8A144702ABF1}">
          <p14:sldIdLst>
            <p14:sldId id="331"/>
            <p14:sldId id="271"/>
            <p14:sldId id="289"/>
            <p14:sldId id="277"/>
            <p14:sldId id="290"/>
            <p14:sldId id="292"/>
            <p14:sldId id="293"/>
            <p14:sldId id="295"/>
            <p14:sldId id="297"/>
            <p14:sldId id="299"/>
            <p14:sldId id="301"/>
            <p14:sldId id="305"/>
          </p14:sldIdLst>
        </p14:section>
        <p14:section name="Testing" id="{E4305B33-99D2-43A3-9A74-CF9482427807}">
          <p14:sldIdLst>
            <p14:sldId id="333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332"/>
            <p14:sldId id="274"/>
            <p14:sldId id="326"/>
          </p14:sldIdLst>
        </p14:section>
        <p14:section name="Extra" id="{53BCB9FE-D2FE-4087-B9A9-299220D32027}">
          <p14:sldIdLst>
            <p14:sldId id="341"/>
            <p14:sldId id="342"/>
            <p14:sldId id="311"/>
            <p14:sldId id="313"/>
            <p14:sldId id="314"/>
            <p14:sldId id="336"/>
            <p14:sldId id="337"/>
            <p14:sldId id="338"/>
            <p14:sldId id="339"/>
            <p14:sldId id="340"/>
            <p14:sldId id="29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4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78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12/10/2016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12/10/2016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UAV=</a:t>
            </a:r>
            <a:r>
              <a:rPr lang="en-GB" noProof="0" dirty="0"/>
              <a:t>Unmanned</a:t>
            </a:r>
            <a:r>
              <a:rPr lang="es-ES" dirty="0"/>
              <a:t> </a:t>
            </a:r>
            <a:r>
              <a:rPr lang="en-GB" noProof="0" dirty="0"/>
              <a:t>Aerial</a:t>
            </a:r>
            <a:r>
              <a:rPr lang="es-ES" dirty="0"/>
              <a:t> </a:t>
            </a:r>
            <a:r>
              <a:rPr lang="en-GB" noProof="0" dirty="0"/>
              <a:t>Vehicle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represents the sequential order of execution of the defined functions to complete a successful mission</a:t>
            </a:r>
          </a:p>
          <a:p>
            <a:r>
              <a:rPr lang="es-ES" baseline="0" dirty="0"/>
              <a:t>Inside dashed red line are the functions performed by the OCAS (scope)</a:t>
            </a:r>
          </a:p>
          <a:p>
            <a:r>
              <a:rPr lang="es-ES" baseline="0" dirty="0"/>
              <a:t>This is the top level of functions, each one is composed by several subfunctions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5429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represents the system physical architecture, derived from the functional architecture</a:t>
            </a:r>
          </a:p>
          <a:p>
            <a:r>
              <a:rPr lang="es-ES" baseline="0" dirty="0"/>
              <a:t>Most important elements for the OCAS are the Computer board and the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Most important elements from the PBS in the diagonal</a:t>
            </a:r>
          </a:p>
          <a:p>
            <a:r>
              <a:rPr lang="es-ES" baseline="0" dirty="0"/>
              <a:t>Outputs from each of the elements in their horizontal rows</a:t>
            </a:r>
          </a:p>
          <a:p>
            <a:r>
              <a:rPr lang="es-ES" baseline="0" dirty="0"/>
              <a:t>Inputs to each element in the vertical columns</a:t>
            </a:r>
          </a:p>
          <a:p>
            <a:endParaRPr lang="es-ES" baseline="0" dirty="0"/>
          </a:p>
          <a:p>
            <a:r>
              <a:rPr lang="es-ES" baseline="0" dirty="0"/>
              <a:t>Green paths: UAS without OCAS</a:t>
            </a:r>
          </a:p>
          <a:p>
            <a:r>
              <a:rPr lang="es-ES" baseline="0" dirty="0"/>
              <a:t>Yellow paths: Classic control problem</a:t>
            </a:r>
          </a:p>
          <a:p>
            <a:r>
              <a:rPr lang="es-ES" baseline="0" dirty="0"/>
              <a:t>Blue path: Logging information</a:t>
            </a:r>
          </a:p>
          <a:p>
            <a:r>
              <a:rPr lang="es-ES" baseline="0" dirty="0"/>
              <a:t>Black paths: Pysical interfaces</a:t>
            </a:r>
          </a:p>
          <a:p>
            <a:endParaRPr lang="es-ES" baseline="0" dirty="0"/>
          </a:p>
          <a:p>
            <a:r>
              <a:rPr lang="es-ES" baseline="0" dirty="0"/>
              <a:t>EXAMPLE: Start in processing unit -&gt; end in avoidance manoeuvre by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1693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8515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Unmanned Aerial System. Contains (one or more) UAVs, GCS and any other element relevant for the operation of the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will be embarked on the UAV, holding a second wireless connection with the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Trade-off study between all the possible alternatives, evaluating each of them on all of the criteria</a:t>
            </a:r>
          </a:p>
          <a:p>
            <a:r>
              <a:rPr lang="es-ES" baseline="0" dirty="0"/>
              <a:t>More detail in the paper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706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Advantages: Light weight, low cost, simple operation (trigger-echo), easy processing (multiply time by speed of sound -&gt; distance to closest object)</a:t>
            </a:r>
          </a:p>
          <a:p>
            <a:r>
              <a:rPr lang="es-ES" baseline="0" dirty="0"/>
              <a:t>Disadvantages: Noisy environments, ghost signals and multipath errors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Alternative: Microcontroller board (Arduino). Less computationally capable, no Operating System, no networking… -&gt; more limited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Everything considered part of the OCAS is enclosed in the blue box</a:t>
            </a:r>
          </a:p>
          <a:p>
            <a:r>
              <a:rPr lang="es-ES" baseline="0" dirty="0"/>
              <a:t>The Raspberry Pi is the main controller, where all the other elements are connected</a:t>
            </a:r>
          </a:p>
          <a:p>
            <a:r>
              <a:rPr lang="es-ES" baseline="0" dirty="0"/>
              <a:t>SSH: allows for the remote access to the Linux terminal from the GCS</a:t>
            </a:r>
          </a:p>
          <a:p>
            <a:r>
              <a:rPr lang="es-ES" baseline="0" dirty="0"/>
              <a:t>MAVlink: is the comunication protocol for all Ardupilot UAVs. Both low and high level commands (examples)</a:t>
            </a:r>
          </a:p>
          <a:p>
            <a:r>
              <a:rPr lang="es-ES" baseline="0" dirty="0"/>
              <a:t>GPIO: Regular wires. State of the pins can be set LOW or HIGH (that is, 0V or 3.3V) via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Schematic derived from the N2 diagram</a:t>
            </a:r>
          </a:p>
          <a:p>
            <a:r>
              <a:rPr lang="es-ES" baseline="0" dirty="0"/>
              <a:t>Inside the Raspberry Pi, Raspbian OS provides some utilities that allow for easy connection of the external components</a:t>
            </a:r>
          </a:p>
          <a:p>
            <a:r>
              <a:rPr lang="es-ES" baseline="0" dirty="0"/>
              <a:t>Also, it can run a Python environment, under which all the other functions have been developed</a:t>
            </a:r>
          </a:p>
          <a:p>
            <a:r>
              <a:rPr lang="es-ES" baseline="0" dirty="0"/>
              <a:t>First, from the SSH interface, the operator has access to the Linux Shell, from which the Graphical User Interface can be launched</a:t>
            </a:r>
          </a:p>
          <a:p>
            <a:r>
              <a:rPr lang="es-ES" baseline="0" dirty="0"/>
              <a:t>From the GUI, MAVproxy and the Control script can be launched with the appropriate parameters</a:t>
            </a:r>
          </a:p>
          <a:p>
            <a:r>
              <a:rPr lang="es-ES" baseline="0" dirty="0"/>
              <a:t>MAVproxy connects to the vehicle via one of the USB ports and pipes the MAVlink messages to the Control script</a:t>
            </a:r>
          </a:p>
          <a:p>
            <a:r>
              <a:rPr lang="es-ES" baseline="0" dirty="0"/>
              <a:t>The script takes that information, together with the one retrieved from the sonar, and processes it in the way that was shown in the FFBD (more information later)</a:t>
            </a:r>
          </a:p>
          <a:p>
            <a:r>
              <a:rPr lang="es-ES" baseline="0" dirty="0"/>
              <a:t>Finally, if an actuation is required, a MAVlink message is sent back to the UAV through the MAVproxy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the PBS, any component of the system that has not been covered yet needs to be implemented in the Python script</a:t>
            </a:r>
          </a:p>
          <a:p>
            <a:r>
              <a:rPr lang="es-ES" baseline="0" dirty="0"/>
              <a:t>Flowchart of functions, following the FFBD. EXPLAIN</a:t>
            </a:r>
          </a:p>
          <a:p>
            <a:r>
              <a:rPr lang="es-ES" baseline="0" dirty="0"/>
              <a:t>Dashed lines represent information flow, not sequential order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Consider these specific functions for a deeper analysis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Assuming any instant of time when the distance to the detected obstace is x0 and the velocity is v0, a linear extrapolation can be done to predict the time remaining to the collision.</a:t>
            </a:r>
          </a:p>
          <a:p>
            <a:r>
              <a:rPr lang="es-ES" baseline="0" dirty="0"/>
              <a:t>Now, considering the reaction time of the script to take control of the vehicle, the estimated time to stop the UAV at the current speed and some margin for errors, I claim that the scenario is unsafe when tsafe, defined as shown below, is smaller than 0.</a:t>
            </a:r>
          </a:p>
          <a:p>
            <a:r>
              <a:rPr lang="es-ES" baseline="0" dirty="0"/>
              <a:t>That is, the UAV has less time to stop and prevent the collision than the available time to the collision itself.</a:t>
            </a:r>
          </a:p>
          <a:p>
            <a:r>
              <a:rPr lang="es-ES" baseline="0" dirty="0"/>
              <a:t>Hence, the avoidance manouvre will be triggered when tsafe&lt;0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stage only developed as a proof of concept. Functional enough to avoid a collision</a:t>
            </a:r>
          </a:p>
          <a:p>
            <a:r>
              <a:rPr lang="es-ES" baseline="0" dirty="0"/>
              <a:t>Great chance of improvement, with sophisticated signal processing techniques</a:t>
            </a:r>
          </a:p>
          <a:p>
            <a:r>
              <a:rPr lang="es-ES" baseline="0" dirty="0"/>
              <a:t>Concepts of navigation and trajectory planning could be incorporated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6851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testing platform consists on a Ready To Fly F450 frame with some modifications to allocate the additional 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Repeat explanation of concepts from the Thesis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information is taken from 3 different log files</a:t>
            </a:r>
          </a:p>
          <a:p>
            <a:r>
              <a:rPr lang="es-ES" baseline="0" dirty="0"/>
              <a:t>From the Ardupilot log, the altitude and position</a:t>
            </a:r>
          </a:p>
          <a:p>
            <a:r>
              <a:rPr lang="es-ES" baseline="0" dirty="0"/>
              <a:t>From the GCS log, the flight modes</a:t>
            </a:r>
          </a:p>
          <a:p>
            <a:r>
              <a:rPr lang="es-ES" baseline="0" dirty="0"/>
              <a:t>From the script log, the sensor events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2580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22155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 requirements. Other options might lead to better results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assumptions are difficult to track during the design phase if Systems Engineering approach hadn’t been taken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 perform its functions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prevents more serious errors down the road, which would be more difficult to 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058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OCAS allows for a higher level of safety, allowing the pilot to better perform the misión</a:t>
            </a:r>
          </a:p>
          <a:p>
            <a:r>
              <a:rPr lang="es-ES" baseline="0" dirty="0"/>
              <a:t>With the implementation of the concept, the basic building blocks are perfectly defined, and future work can focus on improving each of the components separately</a:t>
            </a:r>
          </a:p>
          <a:p>
            <a:r>
              <a:rPr lang="es-ES" baseline="0" dirty="0"/>
              <a:t>The working prototype confirms that the proposed design is suitable to solve the problem, and proves that the objectives have been met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8214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acquisition has great potential to improve: Triggering procedures, noise filtering, signal processing…</a:t>
            </a:r>
          </a:p>
          <a:p>
            <a:r>
              <a:rPr lang="es-ES" baseline="0" dirty="0"/>
              <a:t>Sonars are just an alternative from all the sensors that could be used. Other types of sensors can provide additional information. Sensor fusion is a good way of obtaining new information from existing data</a:t>
            </a:r>
          </a:p>
          <a:p>
            <a:r>
              <a:rPr lang="es-ES" baseline="0" dirty="0"/>
              <a:t>Better calculation of the trajectory would allow for a better prediction of the potential collisions</a:t>
            </a:r>
          </a:p>
          <a:p>
            <a:r>
              <a:rPr lang="es-ES" baseline="0" dirty="0"/>
              <a:t>Real-time control algoritms would avoid the complete reliance on a quality GPS signal of the present impementation</a:t>
            </a:r>
          </a:p>
          <a:p>
            <a:r>
              <a:rPr lang="es-ES" baseline="0" dirty="0"/>
              <a:t>Find a real application for the Obstacle Collision Avoidance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Systems Engineering provides a set of tools that facilitate the systematic analysis of the needs of any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4472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3074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With a 10us signal on the trigger pin of the sonar, it automatically sends a sequence of ultrasonic signals</a:t>
            </a:r>
          </a:p>
          <a:p>
            <a:r>
              <a:rPr lang="es-ES" baseline="0" dirty="0"/>
              <a:t>It recieves those signals if rebounded against an obstacle and calculates the time of arrival</a:t>
            </a:r>
          </a:p>
          <a:p>
            <a:r>
              <a:rPr lang="es-ES" baseline="0" dirty="0"/>
              <a:t>An ouput signal of the same lenght in time is returned through the echo pin</a:t>
            </a:r>
          </a:p>
          <a:p>
            <a:endParaRPr lang="es-ES" baseline="0" dirty="0"/>
          </a:p>
          <a:p>
            <a:r>
              <a:rPr lang="es-ES" baseline="0" dirty="0"/>
              <a:t>Notice the dependency of the measured distance on the environmental temperature.</a:t>
            </a:r>
          </a:p>
          <a:p>
            <a:r>
              <a:rPr lang="es-ES" baseline="0" dirty="0"/>
              <a:t>However, a temperature difference of 10ºC w.r.t the reference induces errors of the order of 1mm, so negligible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3864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Why? Because the signal is noisy, and differentiating a noisy signal amplifyes the noise (the differentiation is a perfect high-pass filter)</a:t>
            </a:r>
          </a:p>
          <a:p>
            <a:r>
              <a:rPr lang="es-ES" baseline="0" dirty="0"/>
              <a:t>This approach has better damping properties than conventional differentiation, so that better predictions of position can be made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36122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that the last measurement (t0) is not correct for some reason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01670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the slope of the last interval and propagating into the future yields to an even bigger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44794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Instead, with the two-data-point stencil, the error is dampened, while maintaining relatively responsive predicting capabilities on the future location of the obstacle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2283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Select connection method, and connection fields autocomplete with the default settings. </a:t>
            </a:r>
          </a:p>
          <a:p>
            <a:r>
              <a:rPr lang="es-ES" baseline="0" dirty="0"/>
              <a:t>Connect button launches MAVproxy with the specified settings and pipes the information to the script</a:t>
            </a:r>
          </a:p>
          <a:p>
            <a:r>
              <a:rPr lang="es-ES" baseline="0" dirty="0"/>
              <a:t>GUI: Write the name of the folder where the main.py file of the script is located, and run it</a:t>
            </a:r>
          </a:p>
          <a:p>
            <a:r>
              <a:rPr lang="es-ES" baseline="0" dirty="0"/>
              <a:t>The script is composed of several Python files, which I’ll try to give an overview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2178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4874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35676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44781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89932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2955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4731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Result: a system that is reliable, modular, expandable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is a important property since it allows future research and improvements</a:t>
            </a:r>
          </a:p>
          <a:p>
            <a:r>
              <a:rPr lang="es-ES" b="0" baseline="0" dirty="0"/>
              <a:t>It constitutes a base on which technology can be further developed and fitted to any specific need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288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requirement is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the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OCAS, they represent the set of features and objectives that the system must accomplish to meet the final goal of the OCAS: Avoid collisions against Obstacles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requirements document is accessible to the whole design team and should be constantly updated (live or evolving document)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Systems Engineering 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 drive 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 of most significant requirements.</a:t>
            </a:r>
          </a:p>
          <a:p>
            <a:endParaRPr lang="es-ES" baseline="0" dirty="0"/>
          </a:p>
          <a:p>
            <a:r>
              <a:rPr lang="es-ES" baseline="0" dirty="0"/>
              <a:t>“Avoid collisions” can be thought as derived from the “Improve operational safety” requirement</a:t>
            </a:r>
          </a:p>
          <a:p>
            <a:r>
              <a:rPr lang="es-ES" baseline="0" dirty="0"/>
              <a:t>Work independently -&gt; To enhance modularity and upgradeability</a:t>
            </a:r>
          </a:p>
          <a:p>
            <a:r>
              <a:rPr lang="es-ES" baseline="0" dirty="0"/>
              <a:t>Not interfere -&gt; Change behaviour of the UAV only when there is risk of collision</a:t>
            </a:r>
            <a:endParaRPr lang="es-ES" u="non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12/10/2016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10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 the requirements</a:t>
            </a:r>
          </a:p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 build a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12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4" y="1999322"/>
            <a:ext cx="7455936" cy="34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13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4" y="2858132"/>
            <a:ext cx="7625849" cy="20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4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14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Breakdown 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15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72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16</a:t>
            </a:fld>
            <a:endParaRPr lang="es-ES" sz="1400" b="1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62375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17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18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19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</a:p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 criteria: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operation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integration</a:t>
            </a: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400" b="1" smtClean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2</a:t>
            </a:fld>
            <a:endParaRPr lang="es-ES" sz="1400" b="1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38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20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21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computer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 card size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pins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 capable</a:t>
            </a: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22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23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24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25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26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level of 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27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future: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 data from sonars + onboard sensors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the moment: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 mode (loiter)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“Go to” functions based on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28</a:t>
            </a:fld>
            <a:endParaRPr lang="es-ES" sz="1400" b="1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338668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29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3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30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space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coverage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“Safe” obstacle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 with local regulations</a:t>
            </a: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31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 obstacle frontally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 crossed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32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33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34</a:t>
            </a:fld>
            <a:endParaRPr lang="es-ES" sz="1400" b="1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6" name="CuadroTexto 45"/>
          <p:cNvSpPr txBox="1"/>
          <p:nvPr/>
        </p:nvSpPr>
        <p:spPr>
          <a:xfrm rot="2400000">
            <a:off x="6910332" y="2759588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the goal met?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2658362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35</a:t>
            </a:fld>
            <a:endParaRPr lang="es-ES" sz="1400" b="1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2892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37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potential for safety improvements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sensing options might be interesting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 design procedures are critical for complex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definition of interfaces is critical for the communication with the external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534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38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 a safety layer that can improve the safety of numerous UAVs during operation, to improve their situational awareness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the proposed conceptual design as a proof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 a working prototype to show that the solution is functional and answers positively to the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55758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39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acquisition of data from the sensors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different sensors, or fuse the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prediction of the trajectory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real-time control algorithms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the OCAS to real life problems</a:t>
            </a: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4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320799" y="2283462"/>
            <a:ext cx="73005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s-E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Engineering </a:t>
            </a:r>
            <a:r>
              <a:rPr lang="es-E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collects and organises all the information needed to understand the whole problem, explores it from all angles, and then finds the most appropriate system solution.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Beasley,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Rolls-Royce Global Chief of Systems Engineering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40</a:t>
            </a:fld>
            <a:endParaRPr lang="es-ES" sz="1400" b="1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 UAV markets in 2015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" y="2097853"/>
            <a:ext cx="6201640" cy="33723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3689" y="5470174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Source: PwC Global</a:t>
            </a:r>
          </a:p>
        </p:txBody>
      </p:sp>
    </p:spTree>
    <p:extLst>
      <p:ext uri="{BB962C8B-B14F-4D97-AF65-F5344CB8AC3E}">
        <p14:creationId xmlns:p14="http://schemas.microsoft.com/office/powerpoint/2010/main" val="2775871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41</a:t>
            </a:fld>
            <a:endParaRPr lang="es-ES" sz="1400" b="1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 trade-off study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793"/>
            <a:ext cx="9144000" cy="3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42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33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43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3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44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05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45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71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46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90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47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48</a:t>
            </a:fld>
            <a:endParaRPr lang="es-ES" sz="1400" b="1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limitations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566682"/>
            <a:ext cx="415348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7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7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5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an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 it within existing UAVs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and test a working prototype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 that safety is improved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77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7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79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8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16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2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160650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 sensitivity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2"/>
            <a:ext cx="9144000" cy="56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6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system that is: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7</a:t>
            </a:fld>
            <a:endParaRPr lang="es-ES" sz="1400" b="1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99073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8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 vert="horz" lIns="91440" tIns="45720" rIns="91440" bIns="45720" rtlCol="0" anchor="ctr"/>
          <a:lstStyle/>
          <a:p>
            <a:pPr algn="ctr"/>
            <a:fld id="{63E59CA0-AF06-41C1-B7CD-35875CAD5575}" type="slidenum">
              <a:rPr lang="es-E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9</a:t>
            </a:fld>
            <a:endParaRPr lang="es-E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against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4997</TotalTime>
  <Words>2226</Words>
  <Application>Microsoft Office PowerPoint</Application>
  <PresentationFormat>Presentación en pantalla (4:3)</PresentationFormat>
  <Paragraphs>412</Paragraphs>
  <Slides>55</Slides>
  <Notes>55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2" baseType="lpstr">
      <vt:lpstr>Adobe Arabic</vt:lpstr>
      <vt:lpstr>Arial</vt:lpstr>
      <vt:lpstr>Calibri</vt:lpstr>
      <vt:lpstr>Calibri Light</vt:lpstr>
      <vt:lpstr>Lucida Bright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188</cp:revision>
  <dcterms:created xsi:type="dcterms:W3CDTF">2016-09-11T09:33:42Z</dcterms:created>
  <dcterms:modified xsi:type="dcterms:W3CDTF">2016-10-12T17:14:57Z</dcterms:modified>
</cp:coreProperties>
</file>